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Antonio" panose="02000503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317" autoAdjust="0"/>
    <p:restoredTop sz="94610" autoAdjust="0"/>
  </p:normalViewPr>
  <p:slideViewPr>
    <p:cSldViewPr>
      <p:cViewPr varScale="1">
        <p:scale>
          <a:sx n="80" d="100"/>
          <a:sy n="80" d="100"/>
        </p:scale>
        <p:origin x="584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71131" y="-4356146"/>
            <a:ext cx="17145738" cy="9499646"/>
            <a:chOff x="0" y="0"/>
            <a:chExt cx="7198556" cy="398838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198556" cy="3988381"/>
            </a:xfrm>
            <a:custGeom>
              <a:avLst/>
              <a:gdLst/>
              <a:ahLst/>
              <a:cxnLst/>
              <a:rect l="l" t="t" r="r" b="b"/>
              <a:pathLst>
                <a:path w="7198556" h="3988381">
                  <a:moveTo>
                    <a:pt x="19416" y="0"/>
                  </a:moveTo>
                  <a:lnTo>
                    <a:pt x="7179140" y="0"/>
                  </a:lnTo>
                  <a:cubicBezTo>
                    <a:pt x="7184289" y="0"/>
                    <a:pt x="7189228" y="2046"/>
                    <a:pt x="7192869" y="5687"/>
                  </a:cubicBezTo>
                  <a:cubicBezTo>
                    <a:pt x="7196510" y="9328"/>
                    <a:pt x="7198556" y="14267"/>
                    <a:pt x="7198556" y="19416"/>
                  </a:cubicBezTo>
                  <a:lnTo>
                    <a:pt x="7198556" y="3968965"/>
                  </a:lnTo>
                  <a:cubicBezTo>
                    <a:pt x="7198556" y="3979688"/>
                    <a:pt x="7189863" y="3988381"/>
                    <a:pt x="7179140" y="3988381"/>
                  </a:cubicBezTo>
                  <a:lnTo>
                    <a:pt x="19416" y="3988381"/>
                  </a:lnTo>
                  <a:cubicBezTo>
                    <a:pt x="14267" y="3988381"/>
                    <a:pt x="9328" y="3986335"/>
                    <a:pt x="5687" y="3982694"/>
                  </a:cubicBezTo>
                  <a:cubicBezTo>
                    <a:pt x="2046" y="3979052"/>
                    <a:pt x="0" y="3974114"/>
                    <a:pt x="0" y="3968965"/>
                  </a:cubicBezTo>
                  <a:lnTo>
                    <a:pt x="0" y="19416"/>
                  </a:lnTo>
                  <a:cubicBezTo>
                    <a:pt x="0" y="8693"/>
                    <a:pt x="8693" y="0"/>
                    <a:pt x="19416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5722966" y="8863017"/>
            <a:ext cx="6683275" cy="1123435"/>
            <a:chOff x="0" y="0"/>
            <a:chExt cx="2585358" cy="4345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585358" cy="434590"/>
            </a:xfrm>
            <a:custGeom>
              <a:avLst/>
              <a:gdLst/>
              <a:ahLst/>
              <a:cxnLst/>
              <a:rect l="l" t="t" r="r" b="b"/>
              <a:pathLst>
                <a:path w="2585358" h="434590">
                  <a:moveTo>
                    <a:pt x="46336" y="0"/>
                  </a:moveTo>
                  <a:lnTo>
                    <a:pt x="2539022" y="0"/>
                  </a:lnTo>
                  <a:cubicBezTo>
                    <a:pt x="2564613" y="0"/>
                    <a:pt x="2585358" y="20745"/>
                    <a:pt x="2585358" y="46336"/>
                  </a:cubicBezTo>
                  <a:lnTo>
                    <a:pt x="2585358" y="388253"/>
                  </a:lnTo>
                  <a:cubicBezTo>
                    <a:pt x="2585358" y="400543"/>
                    <a:pt x="2580476" y="412328"/>
                    <a:pt x="2571787" y="421018"/>
                  </a:cubicBezTo>
                  <a:cubicBezTo>
                    <a:pt x="2563097" y="429708"/>
                    <a:pt x="2551311" y="434590"/>
                    <a:pt x="2539022" y="434590"/>
                  </a:cubicBezTo>
                  <a:lnTo>
                    <a:pt x="46336" y="434590"/>
                  </a:lnTo>
                  <a:cubicBezTo>
                    <a:pt x="34047" y="434590"/>
                    <a:pt x="22261" y="429708"/>
                    <a:pt x="13572" y="421018"/>
                  </a:cubicBezTo>
                  <a:cubicBezTo>
                    <a:pt x="4882" y="412328"/>
                    <a:pt x="0" y="400543"/>
                    <a:pt x="0" y="388253"/>
                  </a:cubicBezTo>
                  <a:lnTo>
                    <a:pt x="0" y="46336"/>
                  </a:lnTo>
                  <a:cubicBezTo>
                    <a:pt x="0" y="34047"/>
                    <a:pt x="4882" y="22261"/>
                    <a:pt x="13572" y="13572"/>
                  </a:cubicBezTo>
                  <a:cubicBezTo>
                    <a:pt x="22261" y="4882"/>
                    <a:pt x="34047" y="0"/>
                    <a:pt x="46336" y="0"/>
                  </a:cubicBezTo>
                  <a:close/>
                </a:path>
              </a:pathLst>
            </a:custGeom>
            <a:solidFill>
              <a:srgbClr val="3F5939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9050"/>
              <a:ext cx="2585358" cy="4536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1"/>
                </a:lnSpc>
              </a:pPr>
              <a:endParaRPr/>
            </a:p>
          </p:txBody>
        </p:sp>
      </p:grpSp>
      <p:sp>
        <p:nvSpPr>
          <p:cNvPr id="7" name="AutoShape 7"/>
          <p:cNvSpPr/>
          <p:nvPr/>
        </p:nvSpPr>
        <p:spPr>
          <a:xfrm>
            <a:off x="571131" y="9415209"/>
            <a:ext cx="4733356" cy="0"/>
          </a:xfrm>
          <a:prstGeom prst="line">
            <a:avLst/>
          </a:prstGeom>
          <a:ln w="19050" cap="flat">
            <a:solidFill>
              <a:srgbClr val="3F59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8" name="AutoShape 8"/>
          <p:cNvSpPr/>
          <p:nvPr/>
        </p:nvSpPr>
        <p:spPr>
          <a:xfrm>
            <a:off x="12986089" y="9434259"/>
            <a:ext cx="4730780" cy="0"/>
          </a:xfrm>
          <a:prstGeom prst="line">
            <a:avLst/>
          </a:prstGeom>
          <a:ln w="19050" cap="flat">
            <a:solidFill>
              <a:srgbClr val="3F59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8205458" y="868216"/>
            <a:ext cx="338760" cy="320967"/>
          </a:xfrm>
          <a:custGeom>
            <a:avLst/>
            <a:gdLst/>
            <a:ahLst/>
            <a:cxnLst/>
            <a:rect l="l" t="t" r="r" b="b"/>
            <a:pathLst>
              <a:path w="338760" h="320967">
                <a:moveTo>
                  <a:pt x="0" y="0"/>
                </a:moveTo>
                <a:lnTo>
                  <a:pt x="338761" y="0"/>
                </a:lnTo>
                <a:lnTo>
                  <a:pt x="338761" y="320968"/>
                </a:lnTo>
                <a:lnTo>
                  <a:pt x="0" y="320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818465" y="5556616"/>
            <a:ext cx="16651070" cy="953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2"/>
              </a:lnSpc>
              <a:spcBef>
                <a:spcPct val="0"/>
              </a:spcBef>
            </a:pPr>
            <a:r>
              <a:rPr lang="en-US" sz="5601" spc="-28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THE AU POLICY FRAMEWORK ON FARMER-MANAGED SEED SYSTEMS IN AFRICA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18465" y="6928806"/>
            <a:ext cx="16651070" cy="1429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9"/>
              </a:lnSpc>
            </a:pPr>
            <a:r>
              <a:rPr lang="en-US" sz="4099" spc="733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WHY THIS POLICY MATTERS: RIGHTS, POWER, AND THE FUTURE OF SEED GOVERNANCE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087571" y="9041829"/>
            <a:ext cx="5954066" cy="3458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40"/>
              </a:lnSpc>
              <a:spcBef>
                <a:spcPct val="0"/>
              </a:spcBef>
            </a:pPr>
            <a:r>
              <a:rPr lang="en-US" sz="2100" spc="-105" dirty="0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BY MARIAM MAYET, AFRICAN CENTRE </a:t>
            </a:r>
            <a:r>
              <a:rPr lang="en-US" sz="2100" spc="-105">
                <a:solidFill>
                  <a:srgbClr val="FFFFFF"/>
                </a:solidFill>
                <a:latin typeface="Antonio"/>
                <a:ea typeface="Antonio"/>
                <a:cs typeface="Antonio"/>
                <a:sym typeface="Antonio"/>
              </a:rPr>
              <a:t>FOR BIODIVERSITY</a:t>
            </a:r>
            <a:endParaRPr lang="en-US" sz="2100" spc="-105" dirty="0">
              <a:solidFill>
                <a:srgbClr val="FFFFFF"/>
              </a:solidFill>
              <a:latin typeface="Antonio"/>
              <a:ea typeface="Antonio"/>
              <a:cs typeface="Antonio"/>
              <a:sym typeface="Antoni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048539" y="980361"/>
            <a:ext cx="7210761" cy="184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60"/>
              </a:lnSpc>
            </a:pPr>
            <a:r>
              <a:rPr lang="en-US" sz="6600" spc="-33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QUALITY ASSURANCE:  MAIN PRESSURE POINT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244486"/>
            <a:ext cx="7991139" cy="55108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language on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quality assurance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may appear technical, but it is one of the most politically significant parts of the policy.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risk is that “quality” becomes the route through which FMSS are gradually disciplined into formal seed regulation.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Key unanswered questions include: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Who defines quality?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Is it voluntary or mandatory?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Is it farmer-governed or regulator-governed?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Is it distinct from certification?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Does it respect local adaptation and diversity?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8507810"/>
            <a:ext cx="16230600" cy="86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IF QUALITY ASSURANCE IS NOT CAREFULLY DEFINED, IT CAN BECOME THE POLICY’S MOST EFFECTIVE INSTRUMENT OF CONTROL.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91273" y="3677999"/>
            <a:ext cx="6768027" cy="41725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 rights-based approach would require quality assurance to be:</a:t>
            </a:r>
          </a:p>
          <a:p>
            <a:pPr algn="l">
              <a:lnSpc>
                <a:spcPts val="3639"/>
              </a:lnSpc>
            </a:pPr>
            <a:endParaRPr lang="en-US" sz="2599" b="1">
              <a:solidFill>
                <a:srgbClr val="3F5939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Participatory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Community-based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Farmer-governed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Adapted to local agroecologies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Clearly distinct from commercial certification systems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00991" y="420626"/>
            <a:ext cx="5787579" cy="9445748"/>
            <a:chOff x="0" y="0"/>
            <a:chExt cx="2429887" cy="3965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9887" cy="3965752"/>
            </a:xfrm>
            <a:custGeom>
              <a:avLst/>
              <a:gdLst/>
              <a:ahLst/>
              <a:cxnLst/>
              <a:rect l="l" t="t" r="r" b="b"/>
              <a:pathLst>
                <a:path w="2429887" h="3965752">
                  <a:moveTo>
                    <a:pt x="57520" y="0"/>
                  </a:moveTo>
                  <a:lnTo>
                    <a:pt x="2372367" y="0"/>
                  </a:lnTo>
                  <a:cubicBezTo>
                    <a:pt x="2404135" y="0"/>
                    <a:pt x="2429887" y="25753"/>
                    <a:pt x="2429887" y="57520"/>
                  </a:cubicBezTo>
                  <a:lnTo>
                    <a:pt x="2429887" y="3908232"/>
                  </a:lnTo>
                  <a:cubicBezTo>
                    <a:pt x="2429887" y="3923487"/>
                    <a:pt x="2423827" y="3938118"/>
                    <a:pt x="2413040" y="3948905"/>
                  </a:cubicBezTo>
                  <a:cubicBezTo>
                    <a:pt x="2402253" y="3959692"/>
                    <a:pt x="2387622" y="3965752"/>
                    <a:pt x="2372367" y="3965752"/>
                  </a:cubicBezTo>
                  <a:lnTo>
                    <a:pt x="57520" y="3965752"/>
                  </a:lnTo>
                  <a:cubicBezTo>
                    <a:pt x="42265" y="3965752"/>
                    <a:pt x="27634" y="3959692"/>
                    <a:pt x="16847" y="3948905"/>
                  </a:cubicBezTo>
                  <a:cubicBezTo>
                    <a:pt x="6060" y="3938118"/>
                    <a:pt x="0" y="3923487"/>
                    <a:pt x="0" y="3908232"/>
                  </a:cubicBezTo>
                  <a:lnTo>
                    <a:pt x="0" y="57520"/>
                  </a:lnTo>
                  <a:cubicBezTo>
                    <a:pt x="0" y="42265"/>
                    <a:pt x="6060" y="27634"/>
                    <a:pt x="16847" y="16847"/>
                  </a:cubicBezTo>
                  <a:cubicBezTo>
                    <a:pt x="27634" y="6060"/>
                    <a:pt x="42265" y="0"/>
                    <a:pt x="57520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562600" y="800473"/>
            <a:ext cx="8777401" cy="184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6600" spc="-330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CRIMINALISATION AND THE NEED FOR LEGAL PROTECTION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562600" y="3138750"/>
            <a:ext cx="11720187" cy="5053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One of the clearest weaknesses in the draft is the absence of strong protection against the </a:t>
            </a:r>
            <a:r>
              <a:rPr lang="en-US" sz="2600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criminalisation of ordinary farmer seed practices</a:t>
            </a: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Across Africa, farmers can be exposed through seed, marketing, and plant variety protection laws that restrict or penalise: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Saving and exchanging seed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Local sale of farm-saved seed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Circulation of unregistered or uncertified varieties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policy should state clearly that customary farmer seed practices must not be treated as illicit by default.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should call on Member States to review laws that criminalise or unduly restrict farmer-managed seed systems.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766092" y="8687698"/>
            <a:ext cx="11855348" cy="865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WITHOUT PROTECTION FROM CRIMINALISATION, RECOGNITION REMAINS FRAGILE AND CONDITIONAL.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139986" y="913307"/>
            <a:ext cx="14008028" cy="931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6600" spc="-330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UPOV, HARMONISATION, AND REGISTRATION PRESSURES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38200" y="2409189"/>
            <a:ext cx="9133356" cy="73063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policy does not sufficiently confront the wider legal environment in which FMSS must survive.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That environment includes: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UPOV-style plant variety protection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Harmonised</a:t>
            </a: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regional seed trade rules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Registration requirements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Distinct, Uniform and Stable (DUS)-based varietal criteria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Expanding certification systems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These are not neutral technical tools. They often privilege: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Uniformity over diversity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Commercial breeding over farmer selection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Formal market circulation over local exchange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If the policy remains silent on these structural pressures, FMSS can be </a:t>
            </a:r>
            <a:r>
              <a:rPr lang="en-US" sz="2599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recognised</a:t>
            </a: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rhetorically while being narrowed in practice.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927104" y="7713442"/>
            <a:ext cx="6522696" cy="1298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THE REAL TEST IS WHETHER THE POLICY PROTECTS FMSS FROM HOSTILE LEGAL CONVERGENCE.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352556" y="2409189"/>
            <a:ext cx="7097244" cy="4139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What the policy should make explicit:</a:t>
            </a:r>
          </a:p>
          <a:p>
            <a:pPr algn="l">
              <a:lnSpc>
                <a:spcPts val="3639"/>
              </a:lnSpc>
            </a:pPr>
            <a:endParaRPr lang="en-US" sz="2599" b="1" dirty="0">
              <a:solidFill>
                <a:srgbClr val="3F5939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No compulsory DUS or commercial-style registration for farmer varieties circulating within FMSS.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No automatic subjection of local seed systems to formal commercial seed rules.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Explicit safeguards against </a:t>
            </a:r>
            <a:r>
              <a:rPr lang="en-US" sz="2599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harmonisation</a:t>
            </a: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models that erode Farmers’ Rights.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5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9144000" y="1028700"/>
            <a:ext cx="8115300" cy="1845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60"/>
              </a:lnSpc>
            </a:pPr>
            <a:r>
              <a:rPr lang="en-US" sz="6600" spc="-33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CORPORATE CONCENTRATION AND CAPTURE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2180589"/>
            <a:ext cx="8903567" cy="7306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policy speaks positively about markets, enterprises, and competitiveness but says far too little about </a:t>
            </a:r>
            <a:r>
              <a:rPr lang="en-US" sz="2599" b="1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power</a:t>
            </a: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Seed systems are shaped by growing concentration in: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Breeding 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Seed markets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Intellectual property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Digital platforms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Input and distribution chains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 this context, support for market participation can easily become a route to: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Dependency and co-option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Policy capture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Displacement of farmer-governed systems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FMSS need protection not only from hostile regulation, but also from forms of incorporation that subordinate them to commercial agendas.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74574" y="7819753"/>
            <a:ext cx="7280026" cy="1209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WITHOUT ANTI-CAPTURE SAFEGUARDS, SUPPORT FOR FMSS CAN BECOME A PATHWAY TO THEIR COMMERCIAL ABSORPTION.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474574" y="3410585"/>
            <a:ext cx="6784726" cy="3682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What is needed in the policy:</a:t>
            </a:r>
          </a:p>
          <a:p>
            <a:pPr algn="l">
              <a:lnSpc>
                <a:spcPts val="3639"/>
              </a:lnSpc>
            </a:pPr>
            <a:endParaRPr lang="en-US" sz="2599" b="1" dirty="0">
              <a:solidFill>
                <a:srgbClr val="3F5939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Clear conflict-of-interest safeguards.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Public-interest limits on corporate influence over FMSS governance.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Protection of farmer seed systems as public goods, not merely emerging market segments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1428827" y="1235779"/>
            <a:ext cx="5830473" cy="2064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030"/>
              </a:lnSpc>
            </a:pPr>
            <a:r>
              <a:rPr lang="en-US" sz="7300" spc="-365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POLICY REDLINES: WHAT MUST CHANGE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39851" y="1235779"/>
            <a:ext cx="9424430" cy="8538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3"/>
              </a:lnSpc>
            </a:pP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1. Farmers’ Rights / Right to Seed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Explicit grounding in </a:t>
            </a: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ITPGRFA Article 9</a:t>
            </a: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Explicit reference to </a:t>
            </a: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UNDROP Article 19</a:t>
            </a: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l">
              <a:lnSpc>
                <a:spcPts val="3143"/>
              </a:lnSpc>
            </a:pPr>
            <a:endParaRPr lang="en-US" sz="2399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3143"/>
              </a:lnSpc>
            </a:pP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2. Protection from </a:t>
            </a:r>
            <a:r>
              <a:rPr lang="en-US" sz="2399" b="1" dirty="0" err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criminalisation</a:t>
            </a:r>
            <a:endParaRPr lang="en-US" sz="2399" b="1" dirty="0">
              <a:solidFill>
                <a:srgbClr val="3F5939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No </a:t>
            </a:r>
            <a:r>
              <a:rPr lang="en-US" sz="2399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penalisation</a:t>
            </a: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of customary seed-saving, exchange, use, and local sale within FMSS.</a:t>
            </a:r>
          </a:p>
          <a:p>
            <a:pPr algn="l">
              <a:lnSpc>
                <a:spcPts val="3143"/>
              </a:lnSpc>
            </a:pPr>
            <a:endParaRPr lang="en-US" sz="2399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3143"/>
              </a:lnSpc>
            </a:pP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3. FMSS autonomy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Clear recognition of FMSS as </a:t>
            </a: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autonomous, legitimate, and dynamic seed systems</a:t>
            </a: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Explicit </a:t>
            </a: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non-subordination</a:t>
            </a: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to the formal seed sector.</a:t>
            </a:r>
          </a:p>
          <a:p>
            <a:pPr algn="l">
              <a:lnSpc>
                <a:spcPts val="3143"/>
              </a:lnSpc>
            </a:pPr>
            <a:endParaRPr lang="en-US" sz="2399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3143"/>
              </a:lnSpc>
            </a:pP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4. Limits on regulatory overreach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No compulsory DUS, certification, or commercial registration for farmer varieties circulating within FMSS.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Quality assurance must be distinct from commercial certification.</a:t>
            </a:r>
          </a:p>
          <a:p>
            <a:pPr algn="l">
              <a:lnSpc>
                <a:spcPts val="3143"/>
              </a:lnSpc>
            </a:pPr>
            <a:endParaRPr lang="en-US" sz="2399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3143"/>
              </a:lnSpc>
            </a:pPr>
            <a:r>
              <a:rPr lang="en-US" sz="23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5. Safeguards against capture</a:t>
            </a:r>
          </a:p>
          <a:p>
            <a:pPr marL="518155" lvl="1" indent="-259078" algn="l">
              <a:lnSpc>
                <a:spcPts val="3143"/>
              </a:lnSpc>
              <a:buFont typeface="Arial"/>
              <a:buChar char="•"/>
            </a:pPr>
            <a:r>
              <a:rPr lang="en-US" sz="23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Stronger protection against corporate, legal, and administrative capture of FMSS.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28827" y="6740208"/>
            <a:ext cx="5621981" cy="1298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20"/>
              </a:lnSpc>
            </a:pPr>
            <a:r>
              <a:rPr lang="en-US" sz="2300" b="1" spc="94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FOR THE POLICY TO BE CREDIBLE, SEVERAL NON-NEGOTIABLE ELEMENTS ARE NEEDED.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32157" y="4481250"/>
            <a:ext cx="5827143" cy="1298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220"/>
              </a:lnSpc>
            </a:pPr>
            <a:r>
              <a:rPr lang="en-US" sz="2300" b="1" spc="94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IF THESE REDLINES ARE ABSENT, THE POLICY RISKS RECOGNITION WITHOUT PROTECTION.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442953" y="896616"/>
            <a:ext cx="7942628" cy="10464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8140"/>
              </a:lnSpc>
            </a:pPr>
            <a:r>
              <a:rPr lang="en-US" sz="7400" spc="-370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CONCLUSION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468070" y="2452053"/>
            <a:ext cx="11981730" cy="4596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AU policy framework creates an important opening by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recognising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FMSS.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But the central issue is whether this recognition will secure: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Rights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Legal space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Autonomy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Farmer-governed quality systems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Protection from enclosure and capture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 currently drafted, the framework still falls short of that standard.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danger is not only exclusion.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danger is also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managed through inclusion on terms set from above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28700" y="7886700"/>
            <a:ext cx="16230600" cy="1598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3"/>
              </a:lnSpc>
            </a:pPr>
            <a:r>
              <a:rPr lang="en-US" sz="2799" i="1" dirty="0">
                <a:solidFill>
                  <a:srgbClr val="3F5939"/>
                </a:solidFill>
                <a:latin typeface="Helvetica World Italics"/>
                <a:ea typeface="Helvetica World Italics"/>
                <a:cs typeface="Helvetica World Italics"/>
                <a:sym typeface="Helvetica World Italics"/>
              </a:rPr>
              <a:t>FMSS must be protected as living systems of biodiversity, food sovereignty, and farmers’ rights—not merely incorporated into the formal seed sector under softer language.</a:t>
            </a:r>
          </a:p>
          <a:p>
            <a:pPr algn="ctr">
              <a:lnSpc>
                <a:spcPts val="2883"/>
              </a:lnSpc>
            </a:pPr>
            <a:endParaRPr lang="en-US" sz="2799" i="1" dirty="0">
              <a:solidFill>
                <a:srgbClr val="3F5939"/>
              </a:solidFill>
              <a:latin typeface="Helvetica World Italics"/>
              <a:ea typeface="Helvetica World Italics"/>
              <a:cs typeface="Helvetica World Italics"/>
              <a:sym typeface="Helvetica World Italics"/>
            </a:endParaRPr>
          </a:p>
          <a:p>
            <a:pPr algn="ctr">
              <a:lnSpc>
                <a:spcPts val="2883"/>
              </a:lnSpc>
            </a:pPr>
            <a:r>
              <a:rPr lang="en-US" sz="2799" i="1" dirty="0">
                <a:solidFill>
                  <a:srgbClr val="3F5939"/>
                </a:solidFill>
                <a:latin typeface="Helvetica World Italics"/>
                <a:ea typeface="Helvetica World Italics"/>
                <a:cs typeface="Helvetica World Italics"/>
                <a:sym typeface="Helvetica World Italics"/>
              </a:rPr>
              <a:t>The question is not whether FMSS are </a:t>
            </a:r>
            <a:r>
              <a:rPr lang="en-US" sz="2799" i="1" dirty="0" err="1">
                <a:solidFill>
                  <a:srgbClr val="3F5939"/>
                </a:solidFill>
                <a:latin typeface="Helvetica World Italics"/>
                <a:ea typeface="Helvetica World Italics"/>
                <a:cs typeface="Helvetica World Italics"/>
                <a:sym typeface="Helvetica World Italics"/>
              </a:rPr>
              <a:t>recognised</a:t>
            </a:r>
            <a:r>
              <a:rPr lang="en-US" sz="2799" i="1" dirty="0">
                <a:solidFill>
                  <a:srgbClr val="3F5939"/>
                </a:solidFill>
                <a:latin typeface="Helvetica World Italics"/>
                <a:ea typeface="Helvetica World Italics"/>
                <a:cs typeface="Helvetica World Italics"/>
                <a:sym typeface="Helvetica World Italics"/>
              </a:rPr>
              <a:t>, but whether they are defended.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381AE2-D725-AF81-9E9F-54404637EB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00" y="-495300"/>
            <a:ext cx="5029200" cy="7543799"/>
          </a:xfrm>
          <a:prstGeom prst="roundRect">
            <a:avLst>
              <a:gd name="adj" fmla="val 4150"/>
            </a:avLst>
          </a:prstGeom>
          <a:effectLst>
            <a:softEdge rad="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05458" y="868216"/>
            <a:ext cx="338760" cy="320967"/>
          </a:xfrm>
          <a:custGeom>
            <a:avLst/>
            <a:gdLst/>
            <a:ahLst/>
            <a:cxnLst/>
            <a:rect l="l" t="t" r="r" b="b"/>
            <a:pathLst>
              <a:path w="338760" h="320967">
                <a:moveTo>
                  <a:pt x="0" y="0"/>
                </a:moveTo>
                <a:lnTo>
                  <a:pt x="338761" y="0"/>
                </a:lnTo>
                <a:lnTo>
                  <a:pt x="338761" y="320968"/>
                </a:lnTo>
                <a:lnTo>
                  <a:pt x="0" y="32096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571131" y="5143500"/>
            <a:ext cx="17145738" cy="6352265"/>
            <a:chOff x="0" y="0"/>
            <a:chExt cx="7198556" cy="266696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7198556" cy="2666968"/>
            </a:xfrm>
            <a:custGeom>
              <a:avLst/>
              <a:gdLst/>
              <a:ahLst/>
              <a:cxnLst/>
              <a:rect l="l" t="t" r="r" b="b"/>
              <a:pathLst>
                <a:path w="7198556" h="2666968">
                  <a:moveTo>
                    <a:pt x="19416" y="0"/>
                  </a:moveTo>
                  <a:lnTo>
                    <a:pt x="7179140" y="0"/>
                  </a:lnTo>
                  <a:cubicBezTo>
                    <a:pt x="7184289" y="0"/>
                    <a:pt x="7189228" y="2046"/>
                    <a:pt x="7192869" y="5687"/>
                  </a:cubicBezTo>
                  <a:cubicBezTo>
                    <a:pt x="7196510" y="9328"/>
                    <a:pt x="7198556" y="14267"/>
                    <a:pt x="7198556" y="19416"/>
                  </a:cubicBezTo>
                  <a:lnTo>
                    <a:pt x="7198556" y="2647552"/>
                  </a:lnTo>
                  <a:cubicBezTo>
                    <a:pt x="7198556" y="2658275"/>
                    <a:pt x="7189863" y="2666968"/>
                    <a:pt x="7179140" y="2666968"/>
                  </a:cubicBezTo>
                  <a:lnTo>
                    <a:pt x="19416" y="2666968"/>
                  </a:lnTo>
                  <a:cubicBezTo>
                    <a:pt x="8693" y="2666968"/>
                    <a:pt x="0" y="2658275"/>
                    <a:pt x="0" y="2647552"/>
                  </a:cubicBezTo>
                  <a:lnTo>
                    <a:pt x="0" y="19416"/>
                  </a:lnTo>
                  <a:cubicBezTo>
                    <a:pt x="0" y="8693"/>
                    <a:pt x="8693" y="0"/>
                    <a:pt x="19416" y="0"/>
                  </a:cubicBez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530740" y="1033461"/>
            <a:ext cx="5755100" cy="14289"/>
          </a:xfrm>
          <a:prstGeom prst="line">
            <a:avLst/>
          </a:prstGeom>
          <a:ln w="19050" cap="flat">
            <a:solidFill>
              <a:srgbClr val="3F59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11714435" y="1038225"/>
            <a:ext cx="6002419" cy="9525"/>
          </a:xfrm>
          <a:prstGeom prst="line">
            <a:avLst/>
          </a:prstGeom>
          <a:ln w="19050" cap="flat">
            <a:solidFill>
              <a:srgbClr val="3F593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6775646" y="444169"/>
            <a:ext cx="4448983" cy="1111912"/>
          </a:xfrm>
          <a:custGeom>
            <a:avLst/>
            <a:gdLst/>
            <a:ahLst/>
            <a:cxnLst/>
            <a:rect l="l" t="t" r="r" b="b"/>
            <a:pathLst>
              <a:path w="4448983" h="1111912">
                <a:moveTo>
                  <a:pt x="0" y="0"/>
                </a:moveTo>
                <a:lnTo>
                  <a:pt x="4448983" y="0"/>
                </a:lnTo>
                <a:lnTo>
                  <a:pt x="4448983" y="1111912"/>
                </a:lnTo>
                <a:lnTo>
                  <a:pt x="0" y="111191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818465" y="1522192"/>
            <a:ext cx="16651070" cy="24536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160"/>
              </a:lnSpc>
              <a:spcBef>
                <a:spcPct val="0"/>
              </a:spcBef>
            </a:pPr>
            <a:r>
              <a:rPr lang="en-US" sz="14400" spc="-719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THANK YOU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264407" y="4126137"/>
            <a:ext cx="11759187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spc="98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MARIAM@ACBIO.ORG.ZA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75451" y="-511296"/>
            <a:ext cx="5641418" cy="9769596"/>
            <a:chOff x="0" y="0"/>
            <a:chExt cx="2368522" cy="410171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68522" cy="4101718"/>
            </a:xfrm>
            <a:custGeom>
              <a:avLst/>
              <a:gdLst/>
              <a:ahLst/>
              <a:cxnLst/>
              <a:rect l="l" t="t" r="r" b="b"/>
              <a:pathLst>
                <a:path w="2368522" h="4101718">
                  <a:moveTo>
                    <a:pt x="59010" y="0"/>
                  </a:moveTo>
                  <a:lnTo>
                    <a:pt x="2309512" y="0"/>
                  </a:lnTo>
                  <a:cubicBezTo>
                    <a:pt x="2342102" y="0"/>
                    <a:pt x="2368522" y="26420"/>
                    <a:pt x="2368522" y="59010"/>
                  </a:cubicBezTo>
                  <a:lnTo>
                    <a:pt x="2368522" y="4042708"/>
                  </a:lnTo>
                  <a:cubicBezTo>
                    <a:pt x="2368522" y="4058358"/>
                    <a:pt x="2362305" y="4073368"/>
                    <a:pt x="2351238" y="4084434"/>
                  </a:cubicBezTo>
                  <a:cubicBezTo>
                    <a:pt x="2340172" y="4095501"/>
                    <a:pt x="2325162" y="4101718"/>
                    <a:pt x="2309512" y="4101718"/>
                  </a:cubicBezTo>
                  <a:lnTo>
                    <a:pt x="59010" y="4101718"/>
                  </a:lnTo>
                  <a:cubicBezTo>
                    <a:pt x="43360" y="4101718"/>
                    <a:pt x="28350" y="4095501"/>
                    <a:pt x="17284" y="4084434"/>
                  </a:cubicBezTo>
                  <a:cubicBezTo>
                    <a:pt x="6217" y="4073368"/>
                    <a:pt x="0" y="4058358"/>
                    <a:pt x="0" y="4042708"/>
                  </a:cubicBezTo>
                  <a:lnTo>
                    <a:pt x="0" y="59010"/>
                  </a:lnTo>
                  <a:cubicBezTo>
                    <a:pt x="0" y="43360"/>
                    <a:pt x="6217" y="28350"/>
                    <a:pt x="17284" y="17284"/>
                  </a:cubicBezTo>
                  <a:cubicBezTo>
                    <a:pt x="28350" y="6217"/>
                    <a:pt x="43360" y="0"/>
                    <a:pt x="59010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1146218"/>
            <a:ext cx="9171039" cy="104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-370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WHY THIS POLICY MATTERS NOW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15316" y="2752089"/>
            <a:ext cx="9382320" cy="6658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This is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not a minor technical policy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could shape how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national seed laws, plant variety protection, biodiversity governance, and public support systems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evolve across Africa.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comes at a moment of intensified pressure from: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Seed harmonisation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International Union for the Protection of New Varieties of Plants (UPOV)-style legal reforms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Corporate concentration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Digitalisation of seed governance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central issue is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not only whether farmer-managed seed systems (FMSS) are recognised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is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on whose terms they are recognised—and whether recognition protects or disciplines them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852068" y="-387149"/>
            <a:ext cx="6860687" cy="11061298"/>
            <a:chOff x="0" y="0"/>
            <a:chExt cx="2880427" cy="4644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80427" cy="4644033"/>
            </a:xfrm>
            <a:custGeom>
              <a:avLst/>
              <a:gdLst/>
              <a:ahLst/>
              <a:cxnLst/>
              <a:rect l="l" t="t" r="r" b="b"/>
              <a:pathLst>
                <a:path w="2880427" h="4644033">
                  <a:moveTo>
                    <a:pt x="48523" y="0"/>
                  </a:moveTo>
                  <a:lnTo>
                    <a:pt x="2831904" y="0"/>
                  </a:lnTo>
                  <a:cubicBezTo>
                    <a:pt x="2844773" y="0"/>
                    <a:pt x="2857115" y="5112"/>
                    <a:pt x="2866215" y="14212"/>
                  </a:cubicBezTo>
                  <a:cubicBezTo>
                    <a:pt x="2875314" y="23312"/>
                    <a:pt x="2880427" y="35654"/>
                    <a:pt x="2880427" y="48523"/>
                  </a:cubicBezTo>
                  <a:lnTo>
                    <a:pt x="2880427" y="4595510"/>
                  </a:lnTo>
                  <a:cubicBezTo>
                    <a:pt x="2880427" y="4622309"/>
                    <a:pt x="2858702" y="4644033"/>
                    <a:pt x="2831904" y="4644033"/>
                  </a:cubicBezTo>
                  <a:lnTo>
                    <a:pt x="48523" y="4644033"/>
                  </a:lnTo>
                  <a:cubicBezTo>
                    <a:pt x="21725" y="4644033"/>
                    <a:pt x="0" y="4622309"/>
                    <a:pt x="0" y="4595510"/>
                  </a:cubicBezTo>
                  <a:lnTo>
                    <a:pt x="0" y="48523"/>
                  </a:lnTo>
                  <a:cubicBezTo>
                    <a:pt x="0" y="21725"/>
                    <a:pt x="21725" y="0"/>
                    <a:pt x="48523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1104900"/>
            <a:ext cx="6091829" cy="104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-37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THE POLITICAL STAKES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204653"/>
            <a:ext cx="9879030" cy="5053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Who defines what counts as “quality”, “legitimate seed”, and “recognised varieties”?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Who controls the rules, the institutions, and, increasingly, the data?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Will FMSS be protected as</a:t>
            </a:r>
            <a:r>
              <a:rPr lang="en-US" sz="2600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living, farmer-governed systems</a:t>
            </a: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?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Or be absorbed into formal seed-sector logics through: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Registration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Certification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Traceability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Performance metrics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Market integration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2953705"/>
            <a:ext cx="9514503" cy="448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 spc="98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THE STRUGGLE OVER FMSS IS A STRUGGLE OVER POWER.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00991" y="420626"/>
            <a:ext cx="8948900" cy="9445748"/>
            <a:chOff x="0" y="0"/>
            <a:chExt cx="3757153" cy="3965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757153" cy="3965752"/>
            </a:xfrm>
            <a:custGeom>
              <a:avLst/>
              <a:gdLst/>
              <a:ahLst/>
              <a:cxnLst/>
              <a:rect l="l" t="t" r="r" b="b"/>
              <a:pathLst>
                <a:path w="3757153" h="3965752">
                  <a:moveTo>
                    <a:pt x="37200" y="0"/>
                  </a:moveTo>
                  <a:lnTo>
                    <a:pt x="3719952" y="0"/>
                  </a:lnTo>
                  <a:cubicBezTo>
                    <a:pt x="3740498" y="0"/>
                    <a:pt x="3757153" y="16655"/>
                    <a:pt x="3757153" y="37200"/>
                  </a:cubicBezTo>
                  <a:lnTo>
                    <a:pt x="3757153" y="3928552"/>
                  </a:lnTo>
                  <a:cubicBezTo>
                    <a:pt x="3757153" y="3938418"/>
                    <a:pt x="3753234" y="3947880"/>
                    <a:pt x="3746257" y="3954856"/>
                  </a:cubicBezTo>
                  <a:cubicBezTo>
                    <a:pt x="3739281" y="3961833"/>
                    <a:pt x="3729818" y="3965752"/>
                    <a:pt x="3719952" y="3965752"/>
                  </a:cubicBezTo>
                  <a:lnTo>
                    <a:pt x="37200" y="3965752"/>
                  </a:lnTo>
                  <a:cubicBezTo>
                    <a:pt x="27334" y="3965752"/>
                    <a:pt x="17872" y="3961833"/>
                    <a:pt x="10896" y="3954856"/>
                  </a:cubicBezTo>
                  <a:cubicBezTo>
                    <a:pt x="3919" y="3947880"/>
                    <a:pt x="0" y="3938418"/>
                    <a:pt x="0" y="3928552"/>
                  </a:cubicBezTo>
                  <a:lnTo>
                    <a:pt x="0" y="37200"/>
                  </a:lnTo>
                  <a:cubicBezTo>
                    <a:pt x="0" y="27334"/>
                    <a:pt x="3919" y="17872"/>
                    <a:pt x="10896" y="10896"/>
                  </a:cubicBezTo>
                  <a:cubicBezTo>
                    <a:pt x="17872" y="3919"/>
                    <a:pt x="27334" y="0"/>
                    <a:pt x="37200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248581" y="3068335"/>
            <a:ext cx="9010719" cy="6034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draft African Union (AU) policy makes an important opening by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recognising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FMSS.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But recognition alone is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not enough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As currently framed, the policy remains too weak on: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Farmers’ Rights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Legal protection from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criminalisation</a:t>
            </a:r>
            <a:endParaRPr lang="en-US" sz="2600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FMSS autonomy and non-subordination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Safeguards against UPOV-style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harmonisation</a:t>
            </a:r>
            <a:endParaRPr lang="en-US" sz="2600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Farmer-controlled quality systems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Corporate and digital forms of capture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real question is whether the policy will secure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protected legal space for FMSS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or simply make FMSS more visible to systems designed elsewhere.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48581" y="1260143"/>
            <a:ext cx="4925902" cy="104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-37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CORE ARGUMENT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98904" y="3885496"/>
            <a:ext cx="8067125" cy="7032461"/>
            <a:chOff x="0" y="0"/>
            <a:chExt cx="3386944" cy="295254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386944" cy="2952545"/>
            </a:xfrm>
            <a:custGeom>
              <a:avLst/>
              <a:gdLst/>
              <a:ahLst/>
              <a:cxnLst/>
              <a:rect l="l" t="t" r="r" b="b"/>
              <a:pathLst>
                <a:path w="3386944" h="2952545">
                  <a:moveTo>
                    <a:pt x="41267" y="0"/>
                  </a:moveTo>
                  <a:lnTo>
                    <a:pt x="3345677" y="0"/>
                  </a:lnTo>
                  <a:cubicBezTo>
                    <a:pt x="3368468" y="0"/>
                    <a:pt x="3386944" y="18476"/>
                    <a:pt x="3386944" y="41267"/>
                  </a:cubicBezTo>
                  <a:lnTo>
                    <a:pt x="3386944" y="2911279"/>
                  </a:lnTo>
                  <a:cubicBezTo>
                    <a:pt x="3386944" y="2934069"/>
                    <a:pt x="3368468" y="2952545"/>
                    <a:pt x="3345677" y="2952545"/>
                  </a:cubicBezTo>
                  <a:lnTo>
                    <a:pt x="41267" y="2952545"/>
                  </a:lnTo>
                  <a:cubicBezTo>
                    <a:pt x="18476" y="2952545"/>
                    <a:pt x="0" y="2934069"/>
                    <a:pt x="0" y="2911279"/>
                  </a:cubicBezTo>
                  <a:lnTo>
                    <a:pt x="0" y="41267"/>
                  </a:lnTo>
                  <a:cubicBezTo>
                    <a:pt x="0" y="18476"/>
                    <a:pt x="18476" y="0"/>
                    <a:pt x="41267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8587896" y="1104900"/>
            <a:ext cx="8671404" cy="2075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8140"/>
              </a:lnSpc>
            </a:pPr>
            <a:r>
              <a:rPr lang="en-US" sz="7400" spc="-37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IMPORTANT DISTINCTION: POLICY VS STRATEGY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616077"/>
            <a:ext cx="7365588" cy="505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policy framework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should set the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normative and legal direction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strategy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deals with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implementation, financing, monitoring, and institutional arrangements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This presentation focuses on the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policy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strategy raises additional questions, but those will be addressed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separately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algn="l">
              <a:lnSpc>
                <a:spcPts val="3640"/>
              </a:lnSpc>
            </a:pPr>
            <a:endParaRPr lang="en-US" sz="2600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3640"/>
              </a:lnSpc>
            </a:pP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Why this matters: 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If the policy is weak, the strategy may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operationalise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that weakness.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79262" y="-387149"/>
            <a:ext cx="4933493" cy="11061298"/>
            <a:chOff x="0" y="0"/>
            <a:chExt cx="2071303" cy="46440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71303" cy="4644033"/>
            </a:xfrm>
            <a:custGeom>
              <a:avLst/>
              <a:gdLst/>
              <a:ahLst/>
              <a:cxnLst/>
              <a:rect l="l" t="t" r="r" b="b"/>
              <a:pathLst>
                <a:path w="2071303" h="4644033">
                  <a:moveTo>
                    <a:pt x="67478" y="0"/>
                  </a:moveTo>
                  <a:lnTo>
                    <a:pt x="2003825" y="0"/>
                  </a:lnTo>
                  <a:cubicBezTo>
                    <a:pt x="2021722" y="0"/>
                    <a:pt x="2038885" y="7109"/>
                    <a:pt x="2051540" y="19764"/>
                  </a:cubicBezTo>
                  <a:cubicBezTo>
                    <a:pt x="2064194" y="32418"/>
                    <a:pt x="2071303" y="49582"/>
                    <a:pt x="2071303" y="67478"/>
                  </a:cubicBezTo>
                  <a:lnTo>
                    <a:pt x="2071303" y="4576555"/>
                  </a:lnTo>
                  <a:cubicBezTo>
                    <a:pt x="2071303" y="4594451"/>
                    <a:pt x="2064194" y="4611615"/>
                    <a:pt x="2051540" y="4624269"/>
                  </a:cubicBezTo>
                  <a:cubicBezTo>
                    <a:pt x="2038885" y="4636924"/>
                    <a:pt x="2021722" y="4644033"/>
                    <a:pt x="2003825" y="4644033"/>
                  </a:cubicBezTo>
                  <a:lnTo>
                    <a:pt x="67478" y="4644033"/>
                  </a:lnTo>
                  <a:cubicBezTo>
                    <a:pt x="30211" y="4644033"/>
                    <a:pt x="0" y="4613822"/>
                    <a:pt x="0" y="4576555"/>
                  </a:cubicBezTo>
                  <a:lnTo>
                    <a:pt x="0" y="67478"/>
                  </a:lnTo>
                  <a:cubicBezTo>
                    <a:pt x="0" y="49582"/>
                    <a:pt x="7109" y="32418"/>
                    <a:pt x="19764" y="19764"/>
                  </a:cubicBezTo>
                  <a:cubicBezTo>
                    <a:pt x="32418" y="7109"/>
                    <a:pt x="49582" y="0"/>
                    <a:pt x="67478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1049016"/>
            <a:ext cx="8435714" cy="10464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140"/>
              </a:lnSpc>
            </a:pPr>
            <a:r>
              <a:rPr lang="en-US" sz="7400" spc="-370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WHAT THE POLICY GETS RIGHT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518060"/>
            <a:ext cx="11925300" cy="597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Draft makes an important political move by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recognising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FMSS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as central to: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Seed access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Agricultural biodiversity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Climate adaptation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Nutrition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Local seed economies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helps push back against the idea that FMSS are merely “informal residues” of the past.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acknowledges the role of: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Seed-saving, exchange, selection, and replanting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Women’s knowledge and </a:t>
            </a: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labour</a:t>
            </a:r>
            <a:endParaRPr lang="en-US" sz="2600" dirty="0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Local adaptation and resilience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opens space for Member States to move toward more plural seed systems.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8953500"/>
            <a:ext cx="10858500" cy="411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 spc="98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THIS RECOGNITION MATTERS—BUT IT IS ONLY A STARTING POINT.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84481" y="2191387"/>
            <a:ext cx="13265319" cy="60013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Key weakness of the draft is that it </a:t>
            </a:r>
            <a:r>
              <a:rPr lang="en-US" sz="2600" b="1" dirty="0" err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recognises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 FMSS without fully protecting them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does not clearly convert principle into: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Enforceable rights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Legal safeguards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Limits on regulatory overreach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Obligations on Member States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This leaves a dangerous gap between </a:t>
            </a:r>
            <a:r>
              <a:rPr lang="en-US" sz="2600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symbolic inclusion and real legal security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41" lvl="1" indent="-280670" algn="l">
              <a:lnSpc>
                <a:spcPts val="3640"/>
              </a:lnSpc>
              <a:buFont typeface="Arial"/>
              <a:buChar char="•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FMSS may be welcomed in rhetoric while still being squeezed by: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Seed laws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Certification rules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Plant variety protection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Registration systems</a:t>
            </a:r>
          </a:p>
          <a:p>
            <a:pPr marL="1122681" lvl="2" indent="-374227" algn="l">
              <a:lnSpc>
                <a:spcPts val="3640"/>
              </a:lnSpc>
              <a:buFont typeface="Arial"/>
              <a:buChar char="⚬"/>
            </a:pPr>
            <a:r>
              <a:rPr lang="en-US" sz="2600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Harmonisation</a:t>
            </a:r>
            <a:r>
              <a:rPr lang="en-US" sz="2600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 agendas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-749912" y="0"/>
            <a:ext cx="3948612" cy="10287000"/>
            <a:chOff x="0" y="0"/>
            <a:chExt cx="1657806" cy="43189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57806" cy="4318948"/>
            </a:xfrm>
            <a:custGeom>
              <a:avLst/>
              <a:gdLst/>
              <a:ahLst/>
              <a:cxnLst/>
              <a:rect l="l" t="t" r="r" b="b"/>
              <a:pathLst>
                <a:path w="1657806" h="4318948">
                  <a:moveTo>
                    <a:pt x="84309" y="0"/>
                  </a:moveTo>
                  <a:lnTo>
                    <a:pt x="1573497" y="0"/>
                  </a:lnTo>
                  <a:cubicBezTo>
                    <a:pt x="1620059" y="0"/>
                    <a:pt x="1657806" y="37746"/>
                    <a:pt x="1657806" y="84309"/>
                  </a:cubicBezTo>
                  <a:lnTo>
                    <a:pt x="1657806" y="4234639"/>
                  </a:lnTo>
                  <a:cubicBezTo>
                    <a:pt x="1657806" y="4256999"/>
                    <a:pt x="1648923" y="4278443"/>
                    <a:pt x="1633112" y="4294254"/>
                  </a:cubicBezTo>
                  <a:cubicBezTo>
                    <a:pt x="1617301" y="4310065"/>
                    <a:pt x="1595857" y="4318948"/>
                    <a:pt x="1573497" y="4318948"/>
                  </a:cubicBezTo>
                  <a:lnTo>
                    <a:pt x="84309" y="4318948"/>
                  </a:lnTo>
                  <a:cubicBezTo>
                    <a:pt x="37746" y="4318948"/>
                    <a:pt x="0" y="4281201"/>
                    <a:pt x="0" y="4234639"/>
                  </a:cubicBezTo>
                  <a:lnTo>
                    <a:pt x="0" y="84309"/>
                  </a:lnTo>
                  <a:cubicBezTo>
                    <a:pt x="0" y="37746"/>
                    <a:pt x="37746" y="0"/>
                    <a:pt x="84309" y="0"/>
                  </a:cubicBez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84481" y="888363"/>
            <a:ext cx="11028393" cy="931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6600" spc="-330" dirty="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RECOGNITION NOT THE SAME AS PROTECTION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84481" y="8564247"/>
            <a:ext cx="11741427" cy="901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b="1" spc="98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 POLICY THAT RECOGNISES FMSS, BUT DOES NOT SHIELD THEM FROM HOSTILE LEGAL REGIMES, LEAVES THEM EXPOSED.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300" y="0"/>
            <a:ext cx="18402300" cy="10287000"/>
          </a:xfrm>
          <a:custGeom>
            <a:avLst/>
            <a:gdLst/>
            <a:ahLst/>
            <a:cxnLst/>
            <a:rect l="l" t="t" r="r" b="b"/>
            <a:pathLst>
              <a:path w="18402300" h="10287000">
                <a:moveTo>
                  <a:pt x="0" y="0"/>
                </a:moveTo>
                <a:lnTo>
                  <a:pt x="18402300" y="0"/>
                </a:lnTo>
                <a:lnTo>
                  <a:pt x="184023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1028700" y="752434"/>
            <a:ext cx="9736948" cy="9315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6600" spc="-33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THE MISSING RIGHTS FRAMEWORK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1363" y="2862938"/>
            <a:ext cx="16565274" cy="6034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references international instruments, but does not adequately </a:t>
            </a:r>
            <a:r>
              <a:rPr lang="en-US" sz="2599" dirty="0" err="1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operationalise</a:t>
            </a: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</a:t>
            </a:r>
            <a:r>
              <a:rPr lang="en-US" sz="25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International Treaty on Plant Genetic Resources for Food and Agriculture (ITPGRFA) Article 9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</a:t>
            </a:r>
            <a:r>
              <a:rPr lang="en-US" sz="2599" b="1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United Nations Declaration on the Rights of Peasants and Other People Working in Rural Areas (UNDROP) Article 19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should clearly affirm farmers’ rights to: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Save, use, and exchange seed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Sell farm-saved seed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Maintain, develop, and govern their seed systems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It should also protect: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Traditional knowledge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Participation in decision-making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Benefit-sharing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 dirty="0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Community control over seed-related knowledge and data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059346"/>
            <a:ext cx="13296900" cy="3892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THE POLICY STILL LACKS A SUFFICIENTLY STRONG FARMERS’ RIGHTS FOUNDATION.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9169124"/>
            <a:ext cx="16651890" cy="432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FMSS SHOULD NOT BE RECOGNISED ONLY AS USEFUL SYSTEMS, BUT AS RIGHTS-BEARING SYSTEMS.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001904" y="1330712"/>
            <a:ext cx="7219664" cy="2543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600"/>
              </a:lnSpc>
            </a:pPr>
            <a:r>
              <a:rPr lang="en-US" sz="6000" spc="-300">
                <a:solidFill>
                  <a:srgbClr val="3F5939"/>
                </a:solidFill>
                <a:latin typeface="Antonio"/>
                <a:ea typeface="Antonio"/>
                <a:cs typeface="Antonio"/>
                <a:sym typeface="Antonio"/>
              </a:rPr>
              <a:t>THE INTEGRATION TRAP: WHEN RECOGNITION BECOMES SUBORDINATION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72008" y="1333500"/>
            <a:ext cx="16377792" cy="692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The draft often promotes: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Integration and complementarity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Alignment with national seed systems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But in practice, “integration” can mean: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FMSS must fit formal standards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Farmer varieties are absorbed into bureaucratic categories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Local systems lose autonomy</a:t>
            </a:r>
          </a:p>
          <a:p>
            <a:pPr marL="1122668" lvl="2" indent="-374223" algn="l">
              <a:lnSpc>
                <a:spcPts val="3639"/>
              </a:lnSpc>
              <a:buFont typeface="Arial"/>
              <a:buChar char="⚬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Diversity is squeezed into commercial seed logic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This is why the policy needs explicit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non-subordination language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FMSS must not be treated as a junior branch of the formal seed sector.</a:t>
            </a:r>
          </a:p>
          <a:p>
            <a:pPr algn="l">
              <a:lnSpc>
                <a:spcPts val="2131"/>
              </a:lnSpc>
            </a:pPr>
            <a:endParaRPr lang="en-US" sz="2599">
              <a:solidFill>
                <a:srgbClr val="3F5939"/>
              </a:solidFill>
              <a:latin typeface="Helvetica World"/>
              <a:ea typeface="Helvetica World"/>
              <a:cs typeface="Helvetica World"/>
              <a:sym typeface="Helvetica World"/>
            </a:endParaRPr>
          </a:p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What should be stated clearly:</a:t>
            </a:r>
          </a:p>
          <a:p>
            <a:pPr algn="l">
              <a:lnSpc>
                <a:spcPts val="1299"/>
              </a:lnSpc>
            </a:pPr>
            <a:endParaRPr lang="en-US" sz="2599" b="1">
              <a:solidFill>
                <a:srgbClr val="3F5939"/>
              </a:solidFill>
              <a:latin typeface="Helvetica World Bold"/>
              <a:ea typeface="Helvetica World Bold"/>
              <a:cs typeface="Helvetica World Bold"/>
              <a:sym typeface="Helvetica World Bold"/>
            </a:endParaRP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FMSS are </a:t>
            </a:r>
            <a:r>
              <a:rPr lang="en-US" sz="2599" b="1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autonomous and legitimate seed systems</a:t>
            </a: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Farmer seed exchange and local circulation must not be regulated as if they were formal commercial trade.</a:t>
            </a:r>
          </a:p>
          <a:p>
            <a:pPr marL="561334" lvl="1" indent="-280667" algn="l">
              <a:lnSpc>
                <a:spcPts val="3639"/>
              </a:lnSpc>
              <a:buFont typeface="Arial"/>
              <a:buChar char="•"/>
            </a:pPr>
            <a:r>
              <a:rPr lang="en-US" sz="2599">
                <a:solidFill>
                  <a:srgbClr val="3F5939"/>
                </a:solidFill>
                <a:latin typeface="Helvetica World"/>
                <a:ea typeface="Helvetica World"/>
                <a:cs typeface="Helvetica World"/>
                <a:sym typeface="Helvetica World"/>
              </a:rPr>
              <a:t>Recognition pathways must not become pathways of control.</a:t>
            </a:r>
          </a:p>
        </p:txBody>
      </p:sp>
      <p:sp>
        <p:nvSpPr>
          <p:cNvPr id="4" name="Freeform 4"/>
          <p:cNvSpPr/>
          <p:nvPr/>
        </p:nvSpPr>
        <p:spPr>
          <a:xfrm>
            <a:off x="-76840" y="342900"/>
            <a:ext cx="18364840" cy="10706100"/>
          </a:xfrm>
          <a:custGeom>
            <a:avLst/>
            <a:gdLst/>
            <a:ahLst/>
            <a:cxnLst/>
            <a:rect l="l" t="t" r="r" b="b"/>
            <a:pathLst>
              <a:path w="18364840" h="10287000">
                <a:moveTo>
                  <a:pt x="0" y="0"/>
                </a:moveTo>
                <a:lnTo>
                  <a:pt x="18364840" y="0"/>
                </a:lnTo>
                <a:lnTo>
                  <a:pt x="183648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028700" y="8801100"/>
            <a:ext cx="12563113" cy="432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 b="1" spc="94" dirty="0">
                <a:solidFill>
                  <a:srgbClr val="3F5939"/>
                </a:solidFill>
                <a:latin typeface="Helvetica World Bold"/>
                <a:ea typeface="Helvetica World Bold"/>
                <a:cs typeface="Helvetica World Bold"/>
                <a:sym typeface="Helvetica World Bold"/>
              </a:rPr>
              <a:t>THE QUESTION IS NOT WHETHER FMSS IS INTEGRATED, BUT ON WHOSE TERMS.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1622</Words>
  <Application>Microsoft Macintosh PowerPoint</Application>
  <PresentationFormat>Custom</PresentationFormat>
  <Paragraphs>204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Helvetica World Bold</vt:lpstr>
      <vt:lpstr>Calibri</vt:lpstr>
      <vt:lpstr>Helvetica World</vt:lpstr>
      <vt:lpstr>Antonio</vt:lpstr>
      <vt:lpstr>Helvetica World Italics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AU Policy Framework on Farmer-Managed Seed Systems in Africa</dc:title>
  <cp:lastModifiedBy>Mariam Mayet</cp:lastModifiedBy>
  <cp:revision>8</cp:revision>
  <dcterms:created xsi:type="dcterms:W3CDTF">2006-08-16T00:00:00Z</dcterms:created>
  <dcterms:modified xsi:type="dcterms:W3CDTF">2026-06-08T12:46:42Z</dcterms:modified>
  <dc:identifier>DAHK2vCR_oI</dc:identifier>
</cp:coreProperties>
</file>